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21"/>
  </p:notesMasterIdLst>
  <p:sldIdLst>
    <p:sldId id="256" r:id="rId2"/>
    <p:sldId id="257" r:id="rId3"/>
    <p:sldId id="273" r:id="rId4"/>
    <p:sldId id="258" r:id="rId5"/>
    <p:sldId id="270" r:id="rId6"/>
    <p:sldId id="259" r:id="rId7"/>
    <p:sldId id="260" r:id="rId8"/>
    <p:sldId id="272" r:id="rId9"/>
    <p:sldId id="261" r:id="rId10"/>
    <p:sldId id="280" r:id="rId11"/>
    <p:sldId id="274" r:id="rId12"/>
    <p:sldId id="262" r:id="rId13"/>
    <p:sldId id="263" r:id="rId14"/>
    <p:sldId id="264" r:id="rId15"/>
    <p:sldId id="281" r:id="rId16"/>
    <p:sldId id="265" r:id="rId17"/>
    <p:sldId id="269" r:id="rId18"/>
    <p:sldId id="266" r:id="rId19"/>
    <p:sldId id="275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43" autoAdjust="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30803667-0282-431B-9FEB-BA0596ACACD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8410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8411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/>
            </a:lvl1pPr>
          </a:lstStyle>
          <a:p>
            <a:pPr>
              <a:defRPr/>
            </a:pPr>
            <a:fld id="{8C49AFD0-B58B-419B-8F5B-E19A632FECF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05418-2B7C-422F-8F18-D209FD98DD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8CAFA-7EB2-4A2F-B37B-A40784FF2E7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Nadpis, text a k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klipart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F21E9-ED3C-4B59-A73A-04E5BF594C8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5C9C1-2BA8-4A12-8C33-EA48EDDA364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Nadpis, text a videok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média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209AA-BB72-492F-8845-63C2C177483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84177-2436-4181-9CE7-2380ECA3A5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3F505-F8D4-4A1B-9C3A-16E4B547B9F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92D5-DCDC-42E0-BD7B-801CC7C9CA1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1A15D-6EAB-4996-95B1-6914B3D24BA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14DCE-BF06-4EF4-9DBC-13BF0BB642D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E726B-7AF9-42EE-A787-C420E247219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A6FC6-64D1-431C-B03B-658D2C8451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9DC6C-A14B-4A81-B5EE-6070016A13A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7347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48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49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0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1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2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3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4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5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6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7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8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59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0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1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2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3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4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5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6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7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8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69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0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1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2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3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4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5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6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7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8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79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80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81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57382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57384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57385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57386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5738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57388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7389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57390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D473FBF-F7B6-4468-AFC4-1B5BFC5478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0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</p:sldLayoutIdLst>
  <p:transition>
    <p:zoom/>
  </p:transition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6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7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8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125538"/>
            <a:ext cx="7561262" cy="1717675"/>
          </a:xfrm>
        </p:spPr>
        <p:txBody>
          <a:bodyPr/>
          <a:lstStyle/>
          <a:p>
            <a:pPr eaLnBrk="1" hangingPunct="1">
              <a:defRPr/>
            </a:pPr>
            <a:r>
              <a:rPr lang="cs-CZ" sz="5400" b="1" smtClean="0"/>
              <a:t>OBECNÁ BIOLOGIE</a:t>
            </a:r>
            <a:br>
              <a:rPr lang="cs-CZ" sz="5400" b="1" smtClean="0"/>
            </a:br>
            <a:r>
              <a:rPr lang="cs-CZ" sz="5400" b="1" smtClean="0"/>
              <a:t>OPLOZENÍ</a:t>
            </a:r>
          </a:p>
        </p:txBody>
      </p:sp>
      <p:pic>
        <p:nvPicPr>
          <p:cNvPr id="25609" name="Picture 9" descr="himzty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4988" y="2997200"/>
            <a:ext cx="2994025" cy="228600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9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AD3C94-D702-40D8-9F84-7DCB5D1B2AFC}" type="slidenum">
              <a:rPr lang="cs-CZ"/>
              <a:pPr>
                <a:defRPr/>
              </a:pPr>
              <a:t>10</a:t>
            </a:fld>
            <a:endParaRPr lang="cs-CZ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Oplození</a:t>
            </a:r>
          </a:p>
        </p:txBody>
      </p:sp>
      <p:pic>
        <p:nvPicPr>
          <p:cNvPr id="64517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844675"/>
            <a:ext cx="4038600" cy="3116263"/>
          </a:xfrm>
          <a:noFill/>
          <a:ln w="25400" cap="sq">
            <a:solidFill>
              <a:schemeClr val="hlink"/>
            </a:solidFill>
            <a:headEnd type="none" w="sm" len="sm"/>
            <a:tailEnd type="none" w="sm" len="sm"/>
          </a:ln>
        </p:spPr>
      </p:pic>
      <p:pic>
        <p:nvPicPr>
          <p:cNvPr id="64520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1844675"/>
            <a:ext cx="3967162" cy="3140075"/>
          </a:xfrm>
          <a:noFill/>
          <a:ln w="25400" cap="sq">
            <a:solidFill>
              <a:schemeClr val="hlink"/>
            </a:solidFill>
            <a:headEnd type="none" w="sm" len="sm"/>
            <a:tailEnd type="none" w="sm" len="sm"/>
          </a:ln>
        </p:spPr>
      </p:pic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468313" y="5084763"/>
            <a:ext cx="4032250" cy="392112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cs-CZ" b="1"/>
              <a:t>Mnoho povolaných...</a:t>
            </a: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4716463" y="5084763"/>
            <a:ext cx="3959225" cy="392112"/>
          </a:xfrm>
          <a:prstGeom prst="rect">
            <a:avLst/>
          </a:prstGeom>
          <a:noFill/>
          <a:ln w="25400" cap="sq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cs-CZ" b="1"/>
              <a:t>Jeden vyvolený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  <p:bldP spid="64522" grpId="0" animBg="1"/>
      <p:bldP spid="645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18199C-6009-4FC3-884C-D2E867F1A4CB}" type="slidenum">
              <a:rPr lang="cs-CZ"/>
              <a:pPr>
                <a:defRPr/>
              </a:pPr>
              <a:t>11</a:t>
            </a:fld>
            <a:endParaRPr lang="cs-CZ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18488" cy="12795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b="1" smtClean="0"/>
              <a:t>Oplození – proniknutí spermie do vajíčka</a:t>
            </a:r>
          </a:p>
        </p:txBody>
      </p:sp>
      <p:sp>
        <p:nvSpPr>
          <p:cNvPr id="13318" name="Rectangle 5"/>
          <p:cNvSpPr>
            <a:spLocks noChangeArrowheads="1"/>
          </p:cNvSpPr>
          <p:nvPr/>
        </p:nvSpPr>
        <p:spPr bwMode="auto">
          <a:xfrm>
            <a:off x="2608263" y="18907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45064" name="Picture 8" descr="hspermepit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133600"/>
            <a:ext cx="5029200" cy="372110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4356100" y="3500438"/>
            <a:ext cx="3816350" cy="865187"/>
          </a:xfrm>
          <a:prstGeom prst="leftArrow">
            <a:avLst>
              <a:gd name="adj1" fmla="val 50000"/>
              <a:gd name="adj2" fmla="val 110275"/>
            </a:avLst>
          </a:prstGeom>
          <a:solidFill>
            <a:schemeClr val="hlink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6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65AB83-C26F-4DF3-A6FC-7A30146AF066}" type="slidenum">
              <a:rPr lang="cs-CZ"/>
              <a:pPr>
                <a:defRPr/>
              </a:pPr>
              <a:t>12</a:t>
            </a:fld>
            <a:endParaRPr lang="cs-CZ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Oplození</a:t>
            </a:r>
            <a:r>
              <a:rPr lang="cs-CZ" smtClean="0"/>
              <a:t>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1844675"/>
            <a:ext cx="3538538" cy="22320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Správné množství</a:t>
            </a:r>
          </a:p>
          <a:p>
            <a:pPr eaLnBrk="1" hangingPunct="1">
              <a:defRPr/>
            </a:pPr>
            <a:r>
              <a:rPr lang="cs-CZ" sz="2400" b="1" smtClean="0"/>
              <a:t>Dochází k oplození.</a:t>
            </a:r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2608263" y="18907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31756" name="Picture 12" descr="jr-sperm"/>
          <p:cNvPicPr>
            <a:picLocks noGrp="1" noChangeAspect="1" noChangeArrowheads="1" noCrop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916113"/>
            <a:ext cx="4044950" cy="3592512"/>
          </a:xfr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A7A840-F47C-498F-951B-DF794844FC3A}" type="slidenum">
              <a:rPr lang="cs-CZ"/>
              <a:pPr>
                <a:defRPr/>
              </a:pPr>
              <a:t>13</a:t>
            </a:fld>
            <a:endParaRPr lang="cs-CZ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Oplození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773238"/>
            <a:ext cx="4044950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Jakmile jedna spermie pronikne do vajíčka, změní se struktura na povrchu vajíčka a ostatní spermie již nemohou proniknout.</a:t>
            </a:r>
          </a:p>
        </p:txBody>
      </p:sp>
      <p:sp>
        <p:nvSpPr>
          <p:cNvPr id="15367" name="Rectangle 5"/>
          <p:cNvSpPr>
            <a:spLocks noChangeArrowheads="1"/>
          </p:cNvSpPr>
          <p:nvPr/>
        </p:nvSpPr>
        <p:spPr bwMode="auto">
          <a:xfrm>
            <a:off x="2608263" y="18907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32780" name="Picture 12" descr="norm-sp"/>
          <p:cNvPicPr>
            <a:picLocks noGrp="1" noChangeAspect="1" noChangeArrowheads="1" noCrop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1916113"/>
            <a:ext cx="4044950" cy="3592512"/>
          </a:xfr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9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D8ECF4-06B9-43A8-8523-9F686F1A93F5}" type="slidenum">
              <a:rPr lang="cs-CZ"/>
              <a:pPr>
                <a:defRPr/>
              </a:pPr>
              <a:t>14</a:t>
            </a:fld>
            <a:endParaRPr lang="cs-CZ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Oplození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773238"/>
            <a:ext cx="3394075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Po proniknutí více spermii dochází k zániku zygoty.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cs-CZ" sz="2400" b="1" smtClean="0"/>
          </a:p>
        </p:txBody>
      </p:sp>
      <p:sp>
        <p:nvSpPr>
          <p:cNvPr id="16391" name="Rectangle 4"/>
          <p:cNvSpPr>
            <a:spLocks noChangeArrowheads="1"/>
          </p:cNvSpPr>
          <p:nvPr/>
        </p:nvSpPr>
        <p:spPr bwMode="auto">
          <a:xfrm>
            <a:off x="2608263" y="18907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16392" name="Rectangle 7"/>
          <p:cNvSpPr>
            <a:spLocks noChangeArrowheads="1"/>
          </p:cNvSpPr>
          <p:nvPr/>
        </p:nvSpPr>
        <p:spPr bwMode="auto">
          <a:xfrm>
            <a:off x="2608263" y="18907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33806" name="Picture 14" descr="poly-sp"/>
          <p:cNvPicPr>
            <a:picLocks noGrp="1" noChangeAspect="1" noChangeArrowheads="1" noCrop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67175" y="1916113"/>
            <a:ext cx="4621213" cy="3592512"/>
          </a:xfr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6817A5-9EDB-443C-B29F-D34CF8787F75}" type="slidenum">
              <a:rPr lang="cs-CZ"/>
              <a:pPr>
                <a:defRPr/>
              </a:pPr>
              <a:t>15</a:t>
            </a:fld>
            <a:endParaRPr lang="cs-CZ"/>
          </a:p>
        </p:txBody>
      </p:sp>
      <p:sp>
        <p:nvSpPr>
          <p:cNvPr id="6861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Těsně po splynutí gamet</a:t>
            </a:r>
          </a:p>
        </p:txBody>
      </p:sp>
      <p:sp>
        <p:nvSpPr>
          <p:cNvPr id="68617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700213"/>
            <a:ext cx="43307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Oplozené vajíčko má dvě „očka“ – to jsou prvojádra vzniklá z mateřské dědičné informace vajíčka a otcovské dědičné informace spermie.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Po jejich splynutí (tzv. syngamii) je už vytvořena dědičná informace potomka kombinující dědičné vlohy obou rodičů. </a:t>
            </a:r>
          </a:p>
        </p:txBody>
      </p:sp>
      <p:pic>
        <p:nvPicPr>
          <p:cNvPr id="6861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1773238"/>
            <a:ext cx="4038600" cy="3197225"/>
          </a:xfrm>
          <a:noFill/>
          <a:ln w="25400" cap="sq">
            <a:solidFill>
              <a:schemeClr val="hlink"/>
            </a:solidFill>
            <a:headEnd type="none" w="sm" len="sm"/>
            <a:tailEnd type="none" w="sm" len="sm"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8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/>
      <p:bldP spid="6861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8A9A95-F2A5-429F-A283-6D2D16BB8C36}" type="slidenum">
              <a:rPr lang="cs-CZ"/>
              <a:pPr>
                <a:defRPr/>
              </a:pPr>
              <a:t>16</a:t>
            </a:fld>
            <a:endParaRPr lang="cs-CZ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Rýhování vajíčka</a:t>
            </a:r>
          </a:p>
        </p:txBody>
      </p:sp>
      <p:sp>
        <p:nvSpPr>
          <p:cNvPr id="18438" name="Rectangle 3"/>
          <p:cNvSpPr>
            <a:spLocks noChangeArrowheads="1"/>
          </p:cNvSpPr>
          <p:nvPr/>
        </p:nvSpPr>
        <p:spPr bwMode="auto">
          <a:xfrm>
            <a:off x="2608263" y="2103438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34821" name="Picture 5" descr="nfer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700213"/>
            <a:ext cx="63246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84011-B0B8-4C0C-ACEB-7B1DFFAC7757}" type="slidenum">
              <a:rPr lang="cs-CZ"/>
              <a:pPr>
                <a:defRPr/>
              </a:pPr>
              <a:t>17</a:t>
            </a:fld>
            <a:endParaRPr lang="cs-CZ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Rýhování vajíčka</a:t>
            </a:r>
          </a:p>
        </p:txBody>
      </p:sp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2608263" y="18907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38924" name="Picture 12" descr="1-4"/>
          <p:cNvPicPr>
            <a:picLocks noGrp="1" noChangeAspect="1" noChangeArrowheads="1" noCrop="1"/>
          </p:cNvPicPr>
          <p:nvPr>
            <p:ph type="media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1484313"/>
            <a:ext cx="6048375" cy="4537075"/>
          </a:xfr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BB5F18-876C-4BCE-B0F1-A2290F4044DC}" type="slidenum">
              <a:rPr lang="cs-CZ"/>
              <a:pPr>
                <a:defRPr/>
              </a:pPr>
              <a:t>18</a:t>
            </a:fld>
            <a:endParaRPr lang="cs-CZ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634413" cy="1155700"/>
          </a:xfrm>
        </p:spPr>
        <p:txBody>
          <a:bodyPr/>
          <a:lstStyle/>
          <a:p>
            <a:pPr eaLnBrk="1" hangingPunct="1">
              <a:defRPr/>
            </a:pPr>
            <a:r>
              <a:rPr lang="cs-CZ" b="1" smtClean="0"/>
              <a:t>Mitóza – diferenciace buněk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700213"/>
            <a:ext cx="4037013" cy="3816350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ZYGOTA</a:t>
            </a:r>
            <a:r>
              <a:rPr lang="cs-CZ" sz="2400" b="1" smtClean="0"/>
              <a:t> se dělí na dvě, pak na 4 buňky, 8 buněk… a,b,c</a:t>
            </a:r>
          </a:p>
          <a:p>
            <a:pPr eaLnBrk="1" hangingPunct="1">
              <a:defRPr/>
            </a:pPr>
            <a:r>
              <a:rPr lang="cs-CZ" sz="2400" b="1" smtClean="0"/>
              <a:t>Vzniká </a:t>
            </a:r>
            <a:r>
              <a:rPr lang="cs-CZ" sz="2400" b="1" smtClean="0">
                <a:solidFill>
                  <a:schemeClr val="hlink"/>
                </a:solidFill>
              </a:rPr>
              <a:t>MORULA</a:t>
            </a:r>
            <a:r>
              <a:rPr lang="cs-CZ" sz="2400" b="1" smtClean="0"/>
              <a:t> – d,e</a:t>
            </a:r>
          </a:p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BLASTULA</a:t>
            </a:r>
            <a:r>
              <a:rPr lang="cs-CZ" sz="2400" b="1" smtClean="0"/>
              <a:t> - f</a:t>
            </a:r>
          </a:p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GASTRULA</a:t>
            </a:r>
          </a:p>
          <a:p>
            <a:pPr eaLnBrk="1" hangingPunct="1">
              <a:defRPr/>
            </a:pPr>
            <a:r>
              <a:rPr lang="cs-CZ" sz="2400" b="1" smtClean="0"/>
              <a:t>Diferenciace buněk – vznik tělních listů</a:t>
            </a:r>
          </a:p>
        </p:txBody>
      </p:sp>
      <p:pic>
        <p:nvPicPr>
          <p:cNvPr id="35846" name="Picture 6" descr="urchind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773238"/>
            <a:ext cx="439261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DEC32A-2F37-4822-856B-2244C59B4D0E}" type="slidenum">
              <a:rPr lang="cs-CZ"/>
              <a:pPr>
                <a:defRPr/>
              </a:pPr>
              <a:t>19</a:t>
            </a:fld>
            <a:endParaRPr lang="cs-CZ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Proces rýhování vajíčka</a:t>
            </a:r>
          </a:p>
        </p:txBody>
      </p:sp>
      <p:pic>
        <p:nvPicPr>
          <p:cNvPr id="46084" name="Picture 4" descr="RD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844675"/>
            <a:ext cx="39592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836DC4-E1B4-4032-A9D4-EE3A56F7306F}" type="slidenum">
              <a:rPr lang="cs-CZ"/>
              <a:pPr>
                <a:defRPr/>
              </a:pPr>
              <a:t>2</a:t>
            </a:fld>
            <a:endParaRPr lang="cs-CZ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18488" cy="1350962"/>
          </a:xfrm>
        </p:spPr>
        <p:txBody>
          <a:bodyPr/>
          <a:lstStyle/>
          <a:p>
            <a:pPr eaLnBrk="1" hangingPunct="1">
              <a:defRPr/>
            </a:pPr>
            <a:r>
              <a:rPr lang="cs-CZ" b="1" smtClean="0"/>
              <a:t>Význam rozmnožovací soustavy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133600"/>
            <a:ext cx="8229600" cy="27654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Zajišťuje reprodukci druhu.</a:t>
            </a:r>
          </a:p>
          <a:p>
            <a:pPr eaLnBrk="1" hangingPunct="1">
              <a:defRPr/>
            </a:pPr>
            <a:r>
              <a:rPr lang="cs-CZ" sz="2400" b="1" smtClean="0"/>
              <a:t>Produkuje pohlavní hormony.</a:t>
            </a:r>
          </a:p>
          <a:p>
            <a:pPr eaLnBrk="1" hangingPunct="1">
              <a:defRPr/>
            </a:pPr>
            <a:r>
              <a:rPr lang="cs-CZ" sz="2400" b="1" smtClean="0"/>
              <a:t>Není nezbytná pro život jedince.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D67C9F-023E-495E-91F4-2C09DFEC66A5}" type="slidenum">
              <a:rPr lang="cs-CZ"/>
              <a:pPr>
                <a:defRPr/>
              </a:pPr>
              <a:t>3</a:t>
            </a:fld>
            <a:endParaRPr lang="cs-CZ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Rozmnožovací soustava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Pohlavní žlázy</a:t>
            </a:r>
            <a:r>
              <a:rPr lang="cs-CZ" sz="2400" b="1" smtClean="0"/>
              <a:t> –  gonády (vaječníky, varlata)</a:t>
            </a:r>
          </a:p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Pohlavní cesty</a:t>
            </a:r>
            <a:r>
              <a:rPr lang="cs-CZ" sz="2400" b="1" smtClean="0"/>
              <a:t> – chámovody a vejcovody</a:t>
            </a:r>
          </a:p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Pohlavní buňky</a:t>
            </a:r>
            <a:r>
              <a:rPr lang="cs-CZ" sz="2400" b="1" smtClean="0"/>
              <a:t> – gamety (spermie, vajíčka)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03FBF-8A57-4D9A-A63C-01C42FB2520A}" type="slidenum">
              <a:rPr lang="cs-CZ"/>
              <a:pPr>
                <a:defRPr/>
              </a:pPr>
              <a:t>4</a:t>
            </a:fld>
            <a:endParaRPr lang="cs-CZ"/>
          </a:p>
        </p:txBody>
      </p:sp>
      <p:sp>
        <p:nvSpPr>
          <p:cNvPr id="276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Pohlavní rozmnožování</a:t>
            </a:r>
          </a:p>
        </p:txBody>
      </p:sp>
      <p:sp>
        <p:nvSpPr>
          <p:cNvPr id="2765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Podmínkou vzniku nového života je splynutí jader vajíčka a spermie – vzniká zygota.</a:t>
            </a:r>
          </a:p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Zygota</a:t>
            </a:r>
            <a:r>
              <a:rPr lang="cs-CZ" sz="2400" b="1" smtClean="0"/>
              <a:t> – první buňka nového organismu.</a:t>
            </a:r>
          </a:p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Gamety</a:t>
            </a:r>
            <a:r>
              <a:rPr lang="cs-CZ" sz="2400" b="1" smtClean="0"/>
              <a:t> – poloviční počet chromozómů (haploidní).</a:t>
            </a:r>
          </a:p>
          <a:p>
            <a:pPr eaLnBrk="1" hangingPunct="1">
              <a:defRPr/>
            </a:pPr>
            <a:r>
              <a:rPr lang="cs-CZ" sz="2400" b="1" smtClean="0"/>
              <a:t>Ostatní tělní (somatické buňky) mají celý počet chromozómů – (diploidní - 46).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900A11-CC2A-458D-81FB-5C5ADA14E438}" type="slidenum">
              <a:rPr lang="cs-CZ"/>
              <a:pPr>
                <a:defRPr/>
              </a:pPr>
              <a:t>5</a:t>
            </a:fld>
            <a:endParaRPr lang="cs-CZ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Spermie - stavba</a:t>
            </a:r>
          </a:p>
        </p:txBody>
      </p:sp>
      <p:pic>
        <p:nvPicPr>
          <p:cNvPr id="39940" name="Picture 4" descr="sperm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700213"/>
            <a:ext cx="3727450" cy="4002087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9941" name="Picture 5" descr="Olve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20616"/>
          <a:stretch>
            <a:fillRect/>
          </a:stretch>
        </p:blipFill>
        <p:spPr>
          <a:xfrm>
            <a:off x="5364163" y="1700213"/>
            <a:ext cx="2643187" cy="1822450"/>
          </a:xfrm>
          <a:noFill/>
          <a:ln w="25400">
            <a:solidFill>
              <a:schemeClr val="hlink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DB099-121E-4FE0-A5CC-31911AB0F5ED}" type="slidenum">
              <a:rPr lang="cs-CZ"/>
              <a:pPr>
                <a:defRPr/>
              </a:pPr>
              <a:t>6</a:t>
            </a:fld>
            <a:endParaRPr lang="cs-CZ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362950" cy="1143000"/>
          </a:xfrm>
        </p:spPr>
        <p:txBody>
          <a:bodyPr/>
          <a:lstStyle/>
          <a:p>
            <a:pPr eaLnBrk="1" hangingPunct="1">
              <a:defRPr/>
            </a:pPr>
            <a:r>
              <a:rPr lang="cs-CZ" b="1" smtClean="0"/>
              <a:t>Spermie – způsob pohybu</a:t>
            </a:r>
          </a:p>
        </p:txBody>
      </p:sp>
      <p:sp>
        <p:nvSpPr>
          <p:cNvPr id="8198" name="Rectangle 5"/>
          <p:cNvSpPr>
            <a:spLocks noChangeArrowheads="1"/>
          </p:cNvSpPr>
          <p:nvPr/>
        </p:nvSpPr>
        <p:spPr bwMode="auto">
          <a:xfrm>
            <a:off x="2681288" y="22653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28679" name="Picture 7" descr="spermmo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89138"/>
            <a:ext cx="3887787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14" descr="sperm-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989138"/>
            <a:ext cx="4033838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9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EA2795-E559-474F-AFC1-85564AA202AD}" type="slidenum">
              <a:rPr lang="cs-CZ"/>
              <a:pPr>
                <a:defRPr/>
              </a:pPr>
              <a:t>7</a:t>
            </a:fld>
            <a:endParaRPr lang="cs-CZ"/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Samčí gamety – spermie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467100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Hlavička </a:t>
            </a:r>
          </a:p>
          <a:p>
            <a:pPr eaLnBrk="1" hangingPunct="1">
              <a:defRPr/>
            </a:pPr>
            <a:r>
              <a:rPr lang="cs-CZ" sz="2400" b="1" smtClean="0"/>
              <a:t>Akrozom</a:t>
            </a:r>
          </a:p>
          <a:p>
            <a:pPr eaLnBrk="1" hangingPunct="1">
              <a:defRPr/>
            </a:pPr>
            <a:r>
              <a:rPr lang="cs-CZ" sz="2400" b="1" smtClean="0"/>
              <a:t>Jádro</a:t>
            </a:r>
          </a:p>
          <a:p>
            <a:pPr eaLnBrk="1" hangingPunct="1">
              <a:defRPr/>
            </a:pPr>
            <a:r>
              <a:rPr lang="cs-CZ" sz="2400" b="1" smtClean="0"/>
              <a:t>Krček – obsahuje mitochondrie</a:t>
            </a:r>
          </a:p>
          <a:p>
            <a:pPr eaLnBrk="1" hangingPunct="1">
              <a:defRPr/>
            </a:pPr>
            <a:r>
              <a:rPr lang="cs-CZ" sz="2400" b="1" smtClean="0"/>
              <a:t>Bičík</a:t>
            </a:r>
          </a:p>
        </p:txBody>
      </p:sp>
      <p:sp>
        <p:nvSpPr>
          <p:cNvPr id="9223" name="Rectangle 5"/>
          <p:cNvSpPr>
            <a:spLocks noChangeArrowheads="1"/>
          </p:cNvSpPr>
          <p:nvPr/>
        </p:nvSpPr>
        <p:spPr bwMode="auto">
          <a:xfrm>
            <a:off x="2681288" y="226536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608263" y="18907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29706" name="Picture 10" descr="acrosome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1700213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B58F89-AEF2-4396-B6D0-2AAC7BA318DD}" type="slidenum">
              <a:rPr lang="cs-CZ"/>
              <a:pPr>
                <a:defRPr/>
              </a:pPr>
              <a:t>8</a:t>
            </a:fld>
            <a:endParaRPr lang="cs-CZ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4000" b="1" smtClean="0"/>
              <a:t>Vajíčko – samičí pohlavní buňka</a:t>
            </a:r>
          </a:p>
        </p:txBody>
      </p:sp>
      <p:pic>
        <p:nvPicPr>
          <p:cNvPr id="43011" name="Picture 3" descr="hundag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300" y="1557338"/>
            <a:ext cx="4343400" cy="3998912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Oplození</a:t>
            </a:r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7B1138-55E4-42D0-837F-C2D8EB1C3E46}" type="slidenum">
              <a:rPr lang="cs-CZ"/>
              <a:pPr>
                <a:defRPr/>
              </a:pPr>
              <a:t>9</a:t>
            </a:fld>
            <a:endParaRPr lang="cs-CZ"/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b="1" smtClean="0"/>
              <a:t>Oplození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11188" y="1557338"/>
            <a:ext cx="4044950" cy="4530725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>
                <a:solidFill>
                  <a:schemeClr val="hlink"/>
                </a:solidFill>
              </a:rPr>
              <a:t>Polyspermie</a:t>
            </a:r>
            <a:r>
              <a:rPr lang="cs-CZ" sz="2400" b="1" smtClean="0"/>
              <a:t> – když příliš mnoho spermií pronikne do vajíčka,  dochází k přerušení oplození.</a:t>
            </a:r>
          </a:p>
        </p:txBody>
      </p:sp>
      <p:sp>
        <p:nvSpPr>
          <p:cNvPr id="11271" name="Rectangle 5"/>
          <p:cNvSpPr>
            <a:spLocks noChangeArrowheads="1"/>
          </p:cNvSpPr>
          <p:nvPr/>
        </p:nvSpPr>
        <p:spPr bwMode="auto">
          <a:xfrm>
            <a:off x="2608263" y="1890713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cs-CZ"/>
          </a:p>
        </p:txBody>
      </p:sp>
      <p:pic>
        <p:nvPicPr>
          <p:cNvPr id="30727" name="Picture 7" descr="hi-sper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700213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 build="p" autoUpdateAnimBg="0"/>
    </p:bldLst>
  </p:timing>
</p:sld>
</file>

<file path=ppt/theme/theme1.xml><?xml version="1.0" encoding="utf-8"?>
<a:theme xmlns:a="http://schemas.openxmlformats.org/drawingml/2006/main" name="Paprsky">
  <a:themeElements>
    <a:clrScheme name="Paprsky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Paprsk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aprsky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aprsky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200</TotalTime>
  <Words>431</Words>
  <Application>Microsoft Office PowerPoint</Application>
  <PresentationFormat>Prezentácia na obrazovke (4:3)</PresentationFormat>
  <Paragraphs>102</Paragraphs>
  <Slides>19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19</vt:i4>
      </vt:variant>
    </vt:vector>
  </HeadingPairs>
  <TitlesOfParts>
    <vt:vector size="20" baseType="lpstr">
      <vt:lpstr>Paprsky</vt:lpstr>
      <vt:lpstr>OBECNÁ BIOLOGIE OPLOZENÍ</vt:lpstr>
      <vt:lpstr>Význam rozmnožovací soustavy</vt:lpstr>
      <vt:lpstr>Rozmnožovací soustava</vt:lpstr>
      <vt:lpstr>Pohlavní rozmnožování</vt:lpstr>
      <vt:lpstr>Spermie - stavba</vt:lpstr>
      <vt:lpstr>Spermie – způsob pohybu</vt:lpstr>
      <vt:lpstr>Samčí gamety – spermie</vt:lpstr>
      <vt:lpstr>Vajíčko – samičí pohlavní buňka</vt:lpstr>
      <vt:lpstr>Oplození</vt:lpstr>
      <vt:lpstr>Oplození</vt:lpstr>
      <vt:lpstr>Oplození – proniknutí spermie do vajíčka</vt:lpstr>
      <vt:lpstr>Oplození </vt:lpstr>
      <vt:lpstr>Oplození</vt:lpstr>
      <vt:lpstr>Oplození</vt:lpstr>
      <vt:lpstr>Těsně po splynutí gamet</vt:lpstr>
      <vt:lpstr>Rýhování vajíčka</vt:lpstr>
      <vt:lpstr>Rýhování vajíčka</vt:lpstr>
      <vt:lpstr>Mitóza – diferenciace buněk</vt:lpstr>
      <vt:lpstr>Proces rýhování vajíčka</vt:lpstr>
    </vt:vector>
  </TitlesOfParts>
  <Company>AC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Orgánové soustavy člověka</dc:title>
  <dc:creator>Ing. Marek</dc:creator>
  <cp:lastModifiedBy>Bohumil</cp:lastModifiedBy>
  <cp:revision>38</cp:revision>
  <cp:lastPrinted>1601-01-01T00:00:00Z</cp:lastPrinted>
  <dcterms:created xsi:type="dcterms:W3CDTF">2004-05-20T08:14:41Z</dcterms:created>
  <dcterms:modified xsi:type="dcterms:W3CDTF">2014-02-25T12:13:43Z</dcterms:modified>
</cp:coreProperties>
</file>